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90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845575446079761E-2"/>
          <c:y val="0"/>
          <c:w val="0.97432400498305294"/>
          <c:h val="0.922747929073329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marker>
            <c:spPr>
              <a:ln cap="rnd"/>
            </c:spPr>
          </c:marker>
          <c:dLbls>
            <c:dLbl>
              <c:idx val="0"/>
              <c:delete val="1"/>
            </c:dLbl>
            <c:dLbl>
              <c:idx val="1"/>
              <c:layout>
                <c:manualLayout>
                  <c:x val="-5.7825997475690318E-2"/>
                  <c:y val="4.07006059155820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706447917444508E-2"/>
                  <c:y val="4.2961750688670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3369498106767788E-2"/>
                  <c:y val="4.7484040234845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032548296090964E-2"/>
                  <c:y val="4.52228954617578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9032548296091069E-2"/>
                  <c:y val="3.84394611424943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4576048927168383E-2"/>
                  <c:y val="3.39171715963183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1565199495138062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7467348800952793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7467348800953004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8793449179599353E-2"/>
                  <c:y val="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7"/>
                <c:pt idx="0">
                  <c:v>на 01.01.2026</c:v>
                </c:pt>
                <c:pt idx="1">
                  <c:v>на 01.02.2026</c:v>
                </c:pt>
                <c:pt idx="2">
                  <c:v>на 01.03.2026</c:v>
                </c:pt>
                <c:pt idx="3">
                  <c:v>на 01.04.2026</c:v>
                </c:pt>
                <c:pt idx="4">
                  <c:v>на 01.05.2026</c:v>
                </c:pt>
                <c:pt idx="5">
                  <c:v>на 01.06.2026</c:v>
                </c:pt>
                <c:pt idx="6">
                  <c:v>на 01.07.2026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0</c:v>
                </c:pt>
                <c:pt idx="1">
                  <c:v>-2.2000000000000002</c:v>
                </c:pt>
                <c:pt idx="2">
                  <c:v>-12.4</c:v>
                </c:pt>
                <c:pt idx="3">
                  <c:v>-12.4</c:v>
                </c:pt>
                <c:pt idx="4">
                  <c:v>-12.4</c:v>
                </c:pt>
                <c:pt idx="5">
                  <c:v>-12.4</c:v>
                </c:pt>
                <c:pt idx="6">
                  <c:v>-12.4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dLbls>
            <c:dLbl>
              <c:idx val="0"/>
              <c:layout>
                <c:manualLayout>
                  <c:x val="-8.2402160233562394E-2"/>
                  <c:y val="-2.2611447730878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130398990276125E-2"/>
                  <c:y val="-2.26132281598332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6738996213536531E-3"/>
                  <c:y val="-4.0700605915582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576048927168435E-2"/>
                  <c:y val="2.71337372770546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2.48725925039667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358648674737414E-2"/>
                  <c:y val="3.8439461142494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2.1684749053383866E-2"/>
                  <c:y val="-4.07006059155820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0239099116491611E-2"/>
                  <c:y val="3.1656026823230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0239099116491611E-2"/>
                  <c:y val="-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0239099116491504E-2"/>
                  <c:y val="-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Лист1!$A$2:$A$14</c:f>
              <c:strCache>
                <c:ptCount val="7"/>
                <c:pt idx="0">
                  <c:v>на 01.01.2026</c:v>
                </c:pt>
                <c:pt idx="1">
                  <c:v>на 01.02.2026</c:v>
                </c:pt>
                <c:pt idx="2">
                  <c:v>на 01.03.2026</c:v>
                </c:pt>
                <c:pt idx="3">
                  <c:v>на 01.04.2026</c:v>
                </c:pt>
                <c:pt idx="4">
                  <c:v>на 01.05.2026</c:v>
                </c:pt>
                <c:pt idx="5">
                  <c:v>на 01.06.2026</c:v>
                </c:pt>
                <c:pt idx="6">
                  <c:v>на 01.07.2026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0</c:v>
                </c:pt>
                <c:pt idx="1">
                  <c:v>-1.9</c:v>
                </c:pt>
                <c:pt idx="2">
                  <c:v>-4.4000000000000004</c:v>
                </c:pt>
                <c:pt idx="3">
                  <c:v>-5.0999999999999996</c:v>
                </c:pt>
                <c:pt idx="4">
                  <c:v>7.1</c:v>
                </c:pt>
                <c:pt idx="5">
                  <c:v>-7.9</c:v>
                </c:pt>
                <c:pt idx="6">
                  <c:v>-2.4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811264"/>
        <c:axId val="82146368"/>
      </c:lineChart>
      <c:catAx>
        <c:axId val="116811264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/>
          <a:lstStyle/>
          <a:p>
            <a:pPr>
              <a:defRPr sz="1000" baseline="0"/>
            </a:pPr>
            <a:endParaRPr lang="ru-RU"/>
          </a:p>
        </c:txPr>
        <c:crossAx val="82146368"/>
        <c:crosses val="autoZero"/>
        <c:auto val="1"/>
        <c:lblAlgn val="ctr"/>
        <c:lblOffset val="100"/>
        <c:noMultiLvlLbl val="0"/>
      </c:catAx>
      <c:valAx>
        <c:axId val="821463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1681126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52592744704141"/>
          <c:y val="1.4976434242349141E-2"/>
          <c:w val="7.8838576223771134E-2"/>
          <c:h val="9.2722959557200196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 baseline="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52E7E-DCD0-418A-B3A7-489907E1702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D58AA-FE7C-4704-8C4C-0E088F88C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650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2D58AA-FE7C-4704-8C4C-0E088F88CE5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83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054184227"/>
              </p:ext>
            </p:extLst>
          </p:nvPr>
        </p:nvGraphicFramePr>
        <p:xfrm>
          <a:off x="277102" y="1052736"/>
          <a:ext cx="878497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6265" y="332656"/>
            <a:ext cx="855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ДЕФИЦИТА (-), ПРОФИЦИТА (+) БЮДЖЕТА</a:t>
            </a:r>
            <a:b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 на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01.07.202</a:t>
            </a:r>
            <a:r>
              <a:rPr lang="en-US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 руб.</a:t>
            </a:r>
            <a:endParaRPr lang="ru-RU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2617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31</Words>
  <Application>Microsoft Office PowerPoint</Application>
  <PresentationFormat>Экран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Администратор</cp:lastModifiedBy>
  <cp:revision>58</cp:revision>
  <dcterms:created xsi:type="dcterms:W3CDTF">2023-08-08T05:04:19Z</dcterms:created>
  <dcterms:modified xsi:type="dcterms:W3CDTF">2026-07-08T11:17:00Z</dcterms:modified>
</cp:coreProperties>
</file>